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83" r:id="rId2"/>
    <p:sldId id="274" r:id="rId3"/>
    <p:sldId id="270" r:id="rId4"/>
    <p:sldId id="258" r:id="rId5"/>
    <p:sldId id="259" r:id="rId6"/>
    <p:sldId id="278" r:id="rId7"/>
    <p:sldId id="280" r:id="rId8"/>
    <p:sldId id="279" r:id="rId9"/>
    <p:sldId id="281" r:id="rId10"/>
    <p:sldId id="282" r:id="rId11"/>
    <p:sldId id="284" r:id="rId12"/>
    <p:sldId id="275" r:id="rId13"/>
    <p:sldId id="276" r:id="rId14"/>
    <p:sldId id="277" r:id="rId15"/>
    <p:sldId id="268" r:id="rId16"/>
    <p:sldId id="269" r:id="rId17"/>
    <p:sldId id="272" r:id="rId18"/>
    <p:sldId id="273" r:id="rId19"/>
    <p:sldId id="26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6" autoAdjust="0"/>
    <p:restoredTop sz="91935" autoAdjust="0"/>
  </p:normalViewPr>
  <p:slideViewPr>
    <p:cSldViewPr>
      <p:cViewPr>
        <p:scale>
          <a:sx n="74" d="100"/>
          <a:sy n="74" d="100"/>
        </p:scale>
        <p:origin x="-1248"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3AD051-0429-4758-A942-00BCE21850B5}" type="datetimeFigureOut">
              <a:rPr lang="en-US" smtClean="0"/>
              <a:pPr/>
              <a:t>12/2/2012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E3DC08-7A45-4C98-B7EC-3531672C0D9E}" type="slidenum">
              <a:rPr lang="en-US" smtClean="0"/>
              <a:pPr/>
              <a:t>‹#›</a:t>
            </a:fld>
            <a:endParaRPr lang="en-US"/>
          </a:p>
        </p:txBody>
      </p:sp>
    </p:spTree>
    <p:extLst>
      <p:ext uri="{BB962C8B-B14F-4D97-AF65-F5344CB8AC3E}">
        <p14:creationId xmlns:p14="http://schemas.microsoft.com/office/powerpoint/2010/main" val="2337120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dirty="0" smtClean="0"/>
          </a:p>
        </p:txBody>
      </p:sp>
      <p:sp>
        <p:nvSpPr>
          <p:cNvPr id="4" name="Slide Number Placeholder 3"/>
          <p:cNvSpPr>
            <a:spLocks noGrp="1"/>
          </p:cNvSpPr>
          <p:nvPr>
            <p:ph type="sldNum" sz="quarter" idx="10"/>
          </p:nvPr>
        </p:nvSpPr>
        <p:spPr/>
        <p:txBody>
          <a:bodyPr/>
          <a:lstStyle/>
          <a:p>
            <a:fld id="{EFE3DC08-7A45-4C98-B7EC-3531672C0D9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A8B8AD5-7C69-40BB-B7D8-6094846EBB70}" type="datetimeFigureOut">
              <a:rPr lang="en-US" smtClean="0"/>
              <a:pPr/>
              <a:t>12/2/2012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212EE19-28BE-405B-9E18-37C8F9D6DEC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8B8AD5-7C69-40BB-B7D8-6094846EBB70}"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12EE19-28BE-405B-9E18-37C8F9D6DE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A8B8AD5-7C69-40BB-B7D8-6094846EBB70}" type="datetimeFigureOut">
              <a:rPr lang="en-US" smtClean="0"/>
              <a:pPr/>
              <a:t>12/2/2012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212EE19-28BE-405B-9E18-37C8F9D6DEC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A8B8AD5-7C69-40BB-B7D8-6094846EBB70}"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212EE19-28BE-405B-9E18-37C8F9D6DEC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A8B8AD5-7C69-40BB-B7D8-6094846EBB70}" type="datetimeFigureOut">
              <a:rPr lang="en-US" smtClean="0"/>
              <a:pPr/>
              <a:t>12/2/2012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212EE19-28BE-405B-9E18-37C8F9D6DEC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5A8B8AD5-7C69-40BB-B7D8-6094846EBB70}" type="datetimeFigureOut">
              <a:rPr lang="en-US" smtClean="0"/>
              <a:pPr/>
              <a:t>12/2/2012</a:t>
            </a:fld>
            <a:endParaRPr lang="en-US"/>
          </a:p>
        </p:txBody>
      </p:sp>
      <p:sp>
        <p:nvSpPr>
          <p:cNvPr id="10" name="Slide Number Placeholder 9"/>
          <p:cNvSpPr>
            <a:spLocks noGrp="1"/>
          </p:cNvSpPr>
          <p:nvPr>
            <p:ph type="sldNum" sz="quarter" idx="16"/>
          </p:nvPr>
        </p:nvSpPr>
        <p:spPr/>
        <p:txBody>
          <a:bodyPr rtlCol="0"/>
          <a:lstStyle/>
          <a:p>
            <a:fld id="{5212EE19-28BE-405B-9E18-37C8F9D6DEC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A8B8AD5-7C69-40BB-B7D8-6094846EBB70}" type="datetimeFigureOut">
              <a:rPr lang="en-US" smtClean="0"/>
              <a:pPr/>
              <a:t>12/2/2012</a:t>
            </a:fld>
            <a:endParaRPr lang="en-US"/>
          </a:p>
        </p:txBody>
      </p:sp>
      <p:sp>
        <p:nvSpPr>
          <p:cNvPr id="12" name="Slide Number Placeholder 11"/>
          <p:cNvSpPr>
            <a:spLocks noGrp="1"/>
          </p:cNvSpPr>
          <p:nvPr>
            <p:ph type="sldNum" sz="quarter" idx="16"/>
          </p:nvPr>
        </p:nvSpPr>
        <p:spPr/>
        <p:txBody>
          <a:bodyPr rtlCol="0"/>
          <a:lstStyle/>
          <a:p>
            <a:fld id="{5212EE19-28BE-405B-9E18-37C8F9D6DEC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A8B8AD5-7C69-40BB-B7D8-6094846EBB70}" type="datetimeFigureOut">
              <a:rPr lang="en-US" smtClean="0"/>
              <a:pPr/>
              <a:t>12/2/2012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212EE19-28BE-405B-9E18-37C8F9D6DEC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8B8AD5-7C69-40BB-B7D8-6094846EBB70}" type="datetimeFigureOut">
              <a:rPr lang="en-US" smtClean="0"/>
              <a:pPr/>
              <a:t>12/2/2012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212EE19-28BE-405B-9E18-37C8F9D6DE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A8B8AD5-7C69-40BB-B7D8-6094846EBB70}" type="datetimeFigureOut">
              <a:rPr lang="en-US" smtClean="0"/>
              <a:pPr/>
              <a:t>12/2/2012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212EE19-28BE-405B-9E18-37C8F9D6DEC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5A8B8AD5-7C69-40BB-B7D8-6094846EBB70}" type="datetimeFigureOut">
              <a:rPr lang="en-US" smtClean="0"/>
              <a:pPr/>
              <a:t>12/2/2012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212EE19-28BE-405B-9E18-37C8F9D6DEC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A8B8AD5-7C69-40BB-B7D8-6094846EBB70}" type="datetimeFigureOut">
              <a:rPr lang="en-US" smtClean="0"/>
              <a:pPr/>
              <a:t>12/2/2012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212EE19-28BE-405B-9E18-37C8F9D6DEC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Nutrition and student performance</a:t>
            </a:r>
            <a:endParaRPr lang="en-US" dirty="0"/>
          </a:p>
        </p:txBody>
      </p:sp>
      <p:sp>
        <p:nvSpPr>
          <p:cNvPr id="5" name="Subtitle 4"/>
          <p:cNvSpPr>
            <a:spLocks noGrp="1"/>
          </p:cNvSpPr>
          <p:nvPr>
            <p:ph type="subTitle" idx="1"/>
          </p:nvPr>
        </p:nvSpPr>
        <p:spPr/>
        <p:txBody>
          <a:bodyPr>
            <a:normAutofit fontScale="92500" lnSpcReduction="20000"/>
          </a:bodyPr>
          <a:lstStyle/>
          <a:p>
            <a:r>
              <a:rPr lang="en-US" dirty="0" smtClean="0"/>
              <a:t>By: Cassie </a:t>
            </a:r>
            <a:r>
              <a:rPr lang="en-US" dirty="0" err="1" smtClean="0"/>
              <a:t>Audette</a:t>
            </a:r>
            <a:r>
              <a:rPr lang="en-US" dirty="0" smtClean="0"/>
              <a:t>, Katie </a:t>
            </a:r>
            <a:r>
              <a:rPr lang="en-US" dirty="0" err="1" smtClean="0"/>
              <a:t>Pelloni</a:t>
            </a:r>
            <a:r>
              <a:rPr lang="en-US" dirty="0" smtClean="0"/>
              <a:t>, Faith Hoffman, </a:t>
            </a:r>
            <a:r>
              <a:rPr lang="en-US" dirty="0" err="1" smtClean="0"/>
              <a:t>Alix</a:t>
            </a:r>
            <a:r>
              <a:rPr lang="en-US" dirty="0" smtClean="0"/>
              <a:t> Kaufman and Liz </a:t>
            </a:r>
            <a:r>
              <a:rPr lang="en-US" dirty="0" err="1" smtClean="0"/>
              <a:t>Durigan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Pros and cons</a:t>
            </a:r>
            <a:endParaRPr lang="en-US" dirty="0"/>
          </a:p>
        </p:txBody>
      </p:sp>
      <p:sp>
        <p:nvSpPr>
          <p:cNvPr id="3" name="Content Placeholder 2"/>
          <p:cNvSpPr>
            <a:spLocks noGrp="1"/>
          </p:cNvSpPr>
          <p:nvPr>
            <p:ph sz="quarter" idx="1"/>
          </p:nvPr>
        </p:nvSpPr>
        <p:spPr>
          <a:xfrm>
            <a:off x="612648" y="1600200"/>
            <a:ext cx="8153400" cy="4724400"/>
          </a:xfrm>
        </p:spPr>
        <p:txBody>
          <a:bodyPr>
            <a:normAutofit fontScale="92500" lnSpcReduction="10000"/>
          </a:bodyPr>
          <a:lstStyle/>
          <a:p>
            <a:r>
              <a:rPr lang="en-US" dirty="0" smtClean="0"/>
              <a:t>Pros:	</a:t>
            </a:r>
          </a:p>
          <a:p>
            <a:pPr lvl="1"/>
            <a:r>
              <a:rPr lang="en-US" dirty="0" smtClean="0"/>
              <a:t>Better nutrition for children</a:t>
            </a:r>
          </a:p>
          <a:p>
            <a:pPr lvl="1"/>
            <a:r>
              <a:rPr lang="en-US" dirty="0" smtClean="0"/>
              <a:t>Healthier food options for school lunches</a:t>
            </a:r>
          </a:p>
          <a:p>
            <a:pPr lvl="1"/>
            <a:r>
              <a:rPr lang="en-US" dirty="0" smtClean="0"/>
              <a:t>Raises awareness for healthier lifestyle </a:t>
            </a:r>
          </a:p>
          <a:p>
            <a:pPr lvl="1"/>
            <a:r>
              <a:rPr lang="en-US" dirty="0" smtClean="0"/>
              <a:t>Potentially financially beneficial</a:t>
            </a:r>
          </a:p>
          <a:p>
            <a:r>
              <a:rPr lang="en-US" dirty="0" smtClean="0"/>
              <a:t>Cons:</a:t>
            </a:r>
          </a:p>
          <a:p>
            <a:pPr lvl="1"/>
            <a:r>
              <a:rPr lang="en-US" dirty="0" smtClean="0"/>
              <a:t>Costly (higher quality food is more money)</a:t>
            </a:r>
          </a:p>
          <a:p>
            <a:pPr lvl="1"/>
            <a:r>
              <a:rPr lang="en-US" dirty="0" smtClean="0"/>
              <a:t>Negative reactions</a:t>
            </a:r>
          </a:p>
          <a:p>
            <a:pPr lvl="1"/>
            <a:r>
              <a:rPr lang="en-US" dirty="0" smtClean="0"/>
              <a:t>Increased lunch prices</a:t>
            </a:r>
          </a:p>
          <a:p>
            <a:pPr lvl="1"/>
            <a:r>
              <a:rPr lang="en-US" dirty="0" smtClean="0"/>
              <a:t>Creates waste</a:t>
            </a:r>
          </a:p>
          <a:p>
            <a:pPr lvl="1"/>
            <a:r>
              <a:rPr lang="en-US" dirty="0" smtClean="0"/>
              <a:t>Don’t take other factors into account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toward success </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Revise nutrition standards and apply to meals </a:t>
            </a:r>
          </a:p>
          <a:p>
            <a:r>
              <a:rPr lang="en-US" dirty="0" smtClean="0"/>
              <a:t>Proper staffing</a:t>
            </a:r>
          </a:p>
          <a:p>
            <a:r>
              <a:rPr lang="en-US" dirty="0" smtClean="0"/>
              <a:t>Work in community partnerships and inter-agency collaborations</a:t>
            </a:r>
          </a:p>
          <a:p>
            <a:r>
              <a:rPr lang="en-US" dirty="0" smtClean="0"/>
              <a:t>Target multiple areas for greater impact</a:t>
            </a:r>
          </a:p>
          <a:p>
            <a:r>
              <a:rPr lang="en-US" dirty="0" smtClean="0"/>
              <a:t>Make incremental improvements </a:t>
            </a:r>
          </a:p>
          <a:p>
            <a:r>
              <a:rPr lang="en-US" dirty="0" smtClean="0"/>
              <a:t>Involve school staff, students and families</a:t>
            </a:r>
          </a:p>
          <a:p>
            <a:r>
              <a:rPr lang="en-US" dirty="0" smtClean="0"/>
              <a:t>Pilot test and evaluate</a:t>
            </a:r>
          </a:p>
          <a:p>
            <a:r>
              <a:rPr lang="en-US" dirty="0" smtClean="0"/>
              <a:t>Tracking systems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Nutrition in Schools: Why Poor Schools Face Greater Challenges</a:t>
            </a:r>
            <a:endParaRPr lang="en-US" dirty="0"/>
          </a:p>
        </p:txBody>
      </p:sp>
      <p:sp>
        <p:nvSpPr>
          <p:cNvPr id="6" name="Content Placeholder 5"/>
          <p:cNvSpPr>
            <a:spLocks noGrp="1"/>
          </p:cNvSpPr>
          <p:nvPr>
            <p:ph sz="quarter" idx="1"/>
          </p:nvPr>
        </p:nvSpPr>
        <p:spPr>
          <a:xfrm>
            <a:off x="457200" y="1600200"/>
            <a:ext cx="8229600" cy="4724400"/>
          </a:xfrm>
        </p:spPr>
        <p:txBody>
          <a:bodyPr>
            <a:normAutofit fontScale="85000" lnSpcReduction="10000"/>
          </a:bodyPr>
          <a:lstStyle/>
          <a:p>
            <a:pPr marL="0" indent="0">
              <a:buNone/>
            </a:pPr>
            <a:r>
              <a:rPr lang="en-US" sz="2000" b="1" dirty="0" smtClean="0"/>
              <a:t>Most poorly funded urban schools are located in food deserts.</a:t>
            </a:r>
          </a:p>
          <a:p>
            <a:pPr marL="0" indent="0">
              <a:buNone/>
            </a:pPr>
            <a:r>
              <a:rPr lang="en-US" sz="2000" b="1" dirty="0" smtClean="0"/>
              <a:t>	</a:t>
            </a:r>
          </a:p>
          <a:p>
            <a:pPr marL="0" indent="0">
              <a:buNone/>
            </a:pPr>
            <a:r>
              <a:rPr lang="en-US" sz="2000" b="1" dirty="0"/>
              <a:t>	</a:t>
            </a:r>
            <a:r>
              <a:rPr lang="en-US" sz="2000" b="1" dirty="0" smtClean="0"/>
              <a:t>		</a:t>
            </a:r>
            <a:r>
              <a:rPr lang="en-US" sz="2000" dirty="0" smtClean="0"/>
              <a:t>A </a:t>
            </a:r>
            <a:r>
              <a:rPr lang="en-US" sz="2000" b="1" dirty="0" smtClean="0"/>
              <a:t>food desert</a:t>
            </a:r>
            <a:r>
              <a:rPr lang="en-US" sz="2000" dirty="0" smtClean="0"/>
              <a:t> is a geographic region where few or 				no grocery stores exist (Sheldon 2010) or where </a:t>
            </a:r>
          </a:p>
          <a:p>
            <a:pPr marL="0" indent="0">
              <a:buNone/>
            </a:pPr>
            <a:r>
              <a:rPr lang="en-US" sz="2000" dirty="0"/>
              <a:t>	</a:t>
            </a:r>
            <a:r>
              <a:rPr lang="en-US" sz="2000" dirty="0" smtClean="0"/>
              <a:t>		big supermarkets are at least 10 miles away (Cullen</a:t>
            </a:r>
          </a:p>
          <a:p>
            <a:pPr marL="0" indent="0">
              <a:buNone/>
            </a:pPr>
            <a:r>
              <a:rPr lang="en-US" sz="2000" dirty="0"/>
              <a:t>	</a:t>
            </a:r>
            <a:r>
              <a:rPr lang="en-US" sz="2000" dirty="0" smtClean="0"/>
              <a:t>		2004).</a:t>
            </a:r>
          </a:p>
          <a:p>
            <a:pPr marL="0" indent="0">
              <a:buNone/>
            </a:pPr>
            <a:endParaRPr lang="en-US" sz="2000" dirty="0"/>
          </a:p>
          <a:p>
            <a:pPr marL="0" indent="0">
              <a:spcBef>
                <a:spcPts val="0"/>
              </a:spcBef>
              <a:buNone/>
            </a:pPr>
            <a:r>
              <a:rPr lang="en-US" sz="2000" dirty="0" smtClean="0"/>
              <a:t>			The presence of accessible grocery stores is 				</a:t>
            </a:r>
            <a:r>
              <a:rPr lang="en-US" sz="2000" i="1" dirty="0" smtClean="0"/>
              <a:t>directly related</a:t>
            </a:r>
            <a:r>
              <a:rPr lang="en-US" sz="2000" dirty="0" smtClean="0"/>
              <a:t> to the prevalence of overweight, 				obesity, and hypertension (Sheldon 2010).</a:t>
            </a:r>
          </a:p>
          <a:p>
            <a:pPr marL="0" indent="0">
              <a:spcBef>
                <a:spcPts val="0"/>
              </a:spcBef>
              <a:buNone/>
            </a:pPr>
            <a:endParaRPr lang="en-US" sz="2000" dirty="0"/>
          </a:p>
          <a:p>
            <a:pPr marL="0" indent="0">
              <a:spcBef>
                <a:spcPts val="0"/>
              </a:spcBef>
              <a:buNone/>
            </a:pPr>
            <a:r>
              <a:rPr lang="en-US" sz="2000" dirty="0" smtClean="0"/>
              <a:t>			Studies show that people living in food deserts consume</a:t>
            </a:r>
          </a:p>
          <a:p>
            <a:pPr marL="0" indent="0">
              <a:spcBef>
                <a:spcPts val="0"/>
              </a:spcBef>
              <a:buNone/>
            </a:pPr>
            <a:r>
              <a:rPr lang="en-US" sz="2000" dirty="0"/>
              <a:t>	</a:t>
            </a:r>
            <a:r>
              <a:rPr lang="en-US" sz="2000" dirty="0" smtClean="0"/>
              <a:t>		fewer fruits and vegetables and less low-fat milk (Mantel </a:t>
            </a:r>
          </a:p>
          <a:p>
            <a:pPr marL="0" indent="0">
              <a:spcBef>
                <a:spcPts val="0"/>
              </a:spcBef>
              <a:buNone/>
            </a:pPr>
            <a:r>
              <a:rPr lang="en-US" sz="2000" dirty="0"/>
              <a:t>	</a:t>
            </a:r>
            <a:r>
              <a:rPr lang="en-US" sz="2000" dirty="0" smtClean="0"/>
              <a:t>		2010)</a:t>
            </a:r>
          </a:p>
          <a:p>
            <a:pPr marL="0" indent="0">
              <a:buNone/>
            </a:pPr>
            <a:endParaRPr lang="en-US" sz="2000" dirty="0"/>
          </a:p>
          <a:p>
            <a:pPr marL="0" indent="0">
              <a:buNone/>
            </a:pPr>
            <a:r>
              <a:rPr lang="en-US" sz="2000" b="1" dirty="0" smtClean="0"/>
              <a:t>Cash-strapped schools are more likely than others to cut physical education classes and strike franchise deals with snack-food and beverage makers </a:t>
            </a:r>
            <a:r>
              <a:rPr lang="en-US" sz="2000" dirty="0" smtClean="0"/>
              <a:t>(Cullen 2004).</a:t>
            </a:r>
            <a:endParaRPr lang="en-US" sz="2000" b="1" dirty="0" smtClean="0"/>
          </a:p>
          <a:p>
            <a:pPr marL="0" indent="0">
              <a:buNone/>
            </a:pPr>
            <a:endParaRPr lang="en-US" sz="2000" b="1" dirty="0"/>
          </a:p>
        </p:txBody>
      </p:sp>
      <p:pic>
        <p:nvPicPr>
          <p:cNvPr id="1028" name="Picture 4" descr="http://farm1.static.flickr.com/78/269159055_2ef03038ff.jpg"/>
          <p:cNvPicPr>
            <a:picLocks noChangeAspect="1" noChangeArrowheads="1"/>
          </p:cNvPicPr>
          <p:nvPr/>
        </p:nvPicPr>
        <p:blipFill rotWithShape="1">
          <a:blip r:embed="rId2">
            <a:extLst>
              <a:ext uri="{28A0092B-C50C-407E-A947-70E740481C1C}">
                <a14:useLocalDpi xmlns:a14="http://schemas.microsoft.com/office/drawing/2010/main" val="0"/>
              </a:ext>
            </a:extLst>
          </a:blip>
          <a:srcRect l="5731" t="2347" r="21511" b="17141"/>
          <a:stretch/>
        </p:blipFill>
        <p:spPr bwMode="auto">
          <a:xfrm>
            <a:off x="74593" y="2485824"/>
            <a:ext cx="3163329" cy="2331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92870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Poor Students are More Likely to be Overweight or Obese</a:t>
            </a:r>
            <a:endParaRPr lang="en-US" dirty="0"/>
          </a:p>
        </p:txBody>
      </p:sp>
      <p:sp>
        <p:nvSpPr>
          <p:cNvPr id="3" name="Content Placeholder 2"/>
          <p:cNvSpPr>
            <a:spLocks noGrp="1"/>
          </p:cNvSpPr>
          <p:nvPr>
            <p:ph sz="quarter" idx="1"/>
          </p:nvPr>
        </p:nvSpPr>
        <p:spPr/>
        <p:txBody>
          <a:bodyPr>
            <a:normAutofit fontScale="85000" lnSpcReduction="20000"/>
          </a:bodyPr>
          <a:lstStyle/>
          <a:p>
            <a:pPr marL="0" indent="0">
              <a:buNone/>
            </a:pPr>
            <a:r>
              <a:rPr lang="en-US" sz="2000" b="1" dirty="0" smtClean="0"/>
              <a:t>The geography of childhood obesity is largely the geography of poverty.</a:t>
            </a:r>
          </a:p>
          <a:p>
            <a:pPr marL="0" indent="0">
              <a:buNone/>
            </a:pPr>
            <a:endParaRPr lang="en-US" sz="2000" b="1" dirty="0" smtClean="0"/>
          </a:p>
          <a:p>
            <a:pPr marL="0" indent="0">
              <a:buNone/>
            </a:pPr>
            <a:r>
              <a:rPr lang="en-US" sz="2000" b="1" dirty="0"/>
              <a:t>	</a:t>
            </a:r>
            <a:r>
              <a:rPr lang="en-US" sz="2000" dirty="0" smtClean="0"/>
              <a:t>Children that live in the extreme rural and urban populations are </a:t>
            </a:r>
          </a:p>
          <a:p>
            <a:pPr marL="0" indent="0">
              <a:buNone/>
            </a:pPr>
            <a:r>
              <a:rPr lang="en-US" sz="2000" b="1" dirty="0"/>
              <a:t>	</a:t>
            </a:r>
            <a:r>
              <a:rPr lang="en-US" sz="2000" dirty="0" smtClean="0"/>
              <a:t>most at risk with </a:t>
            </a:r>
            <a:r>
              <a:rPr lang="en-US" sz="2000" b="1" dirty="0" smtClean="0"/>
              <a:t>16.5%</a:t>
            </a:r>
            <a:r>
              <a:rPr lang="en-US" sz="2000" dirty="0" smtClean="0"/>
              <a:t> of rural children and </a:t>
            </a:r>
            <a:r>
              <a:rPr lang="en-US" sz="2000" b="1" dirty="0" smtClean="0"/>
              <a:t>14.4%</a:t>
            </a:r>
            <a:r>
              <a:rPr lang="en-US" sz="2000" dirty="0" smtClean="0"/>
              <a:t> of urban children </a:t>
            </a:r>
          </a:p>
          <a:p>
            <a:pPr marL="0" indent="0">
              <a:buNone/>
            </a:pPr>
            <a:r>
              <a:rPr lang="en-US" sz="2000" b="1" dirty="0"/>
              <a:t>	</a:t>
            </a:r>
            <a:r>
              <a:rPr lang="en-US" sz="2000" dirty="0" smtClean="0"/>
              <a:t>qualifying as obese.</a:t>
            </a:r>
          </a:p>
          <a:p>
            <a:pPr marL="0" indent="0">
              <a:buNone/>
            </a:pPr>
            <a:endParaRPr lang="en-US" sz="2000" b="1" dirty="0"/>
          </a:p>
          <a:p>
            <a:pPr marL="0" indent="0">
              <a:buNone/>
            </a:pPr>
            <a:r>
              <a:rPr lang="en-US" sz="2000" b="1" dirty="0" smtClean="0"/>
              <a:t>Childhood obesity also falls heavily on minorities.</a:t>
            </a:r>
            <a:endParaRPr lang="en-US" sz="2000" dirty="0" smtClean="0"/>
          </a:p>
          <a:p>
            <a:pPr marL="0" indent="0">
              <a:buNone/>
            </a:pPr>
            <a:endParaRPr lang="en-US" sz="2000" b="1" dirty="0" smtClean="0"/>
          </a:p>
          <a:p>
            <a:pPr marL="0" indent="0">
              <a:buNone/>
            </a:pPr>
            <a:r>
              <a:rPr lang="en-US" sz="2000" b="1" dirty="0"/>
              <a:t>	</a:t>
            </a:r>
            <a:r>
              <a:rPr lang="en-US" sz="2000" dirty="0" smtClean="0"/>
              <a:t>30.7% of white American children are obese compared with</a:t>
            </a:r>
          </a:p>
          <a:p>
            <a:pPr marL="0" indent="0">
              <a:buNone/>
            </a:pPr>
            <a:r>
              <a:rPr lang="en-US" sz="2000" b="1" dirty="0"/>
              <a:t>	</a:t>
            </a:r>
            <a:r>
              <a:rPr lang="en-US" sz="2000" dirty="0" smtClean="0"/>
              <a:t>34.9% of African American children and</a:t>
            </a:r>
          </a:p>
          <a:p>
            <a:pPr marL="0" indent="0">
              <a:buNone/>
            </a:pPr>
            <a:r>
              <a:rPr lang="en-US" sz="2000" b="1" dirty="0"/>
              <a:t>	</a:t>
            </a:r>
            <a:r>
              <a:rPr lang="en-US" sz="2000" dirty="0" smtClean="0"/>
              <a:t>38% of Hispanic American children</a:t>
            </a:r>
          </a:p>
          <a:p>
            <a:pPr marL="0" indent="0">
              <a:buNone/>
            </a:pPr>
            <a:endParaRPr lang="en-US" sz="2000" b="1" dirty="0" smtClean="0"/>
          </a:p>
          <a:p>
            <a:pPr marL="0" indent="0">
              <a:buNone/>
            </a:pPr>
            <a:r>
              <a:rPr lang="en-US" sz="2000" b="1" dirty="0" smtClean="0"/>
              <a:t>The schools that these children attend face difficult decisions when deciding to fund breakfast and lunch programs because they largely work with the unhealthiest group of children.</a:t>
            </a:r>
            <a:endParaRPr lang="en-US" sz="2000" b="1" dirty="0"/>
          </a:p>
        </p:txBody>
      </p:sp>
    </p:spTree>
    <p:extLst>
      <p:ext uri="{BB962C8B-B14F-4D97-AF65-F5344CB8AC3E}">
        <p14:creationId xmlns:p14="http://schemas.microsoft.com/office/powerpoint/2010/main" val="15438080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Myths About School Food</a:t>
            </a:r>
            <a:endParaRPr lang="en-US" dirty="0"/>
          </a:p>
        </p:txBody>
      </p:sp>
      <p:sp>
        <p:nvSpPr>
          <p:cNvPr id="3" name="Content Placeholder 2"/>
          <p:cNvSpPr>
            <a:spLocks noGrp="1"/>
          </p:cNvSpPr>
          <p:nvPr>
            <p:ph sz="quarter" idx="1"/>
          </p:nvPr>
        </p:nvSpPr>
        <p:spPr/>
        <p:txBody>
          <a:bodyPr>
            <a:normAutofit lnSpcReduction="10000"/>
          </a:bodyPr>
          <a:lstStyle/>
          <a:p>
            <a:pPr marL="0" indent="0">
              <a:buNone/>
            </a:pPr>
            <a:r>
              <a:rPr lang="en-US" sz="2000" dirty="0" smtClean="0"/>
              <a:t>The 2008 Household Food Security survey by the USDA found that </a:t>
            </a:r>
            <a:r>
              <a:rPr lang="en-US" sz="2000" b="1" dirty="0" smtClean="0"/>
              <a:t>more than 20% of households </a:t>
            </a:r>
            <a:r>
              <a:rPr lang="en-US" sz="2000" dirty="0" smtClean="0"/>
              <a:t>with the most severe form of food insecurity—in which children sometimes went without meals—had incomes </a:t>
            </a:r>
            <a:r>
              <a:rPr lang="en-US" sz="2000" i="1" dirty="0" smtClean="0"/>
              <a:t>above the cutoff </a:t>
            </a:r>
            <a:r>
              <a:rPr lang="en-US" sz="2000" dirty="0" smtClean="0"/>
              <a:t>for reduced price school meals.</a:t>
            </a:r>
          </a:p>
          <a:p>
            <a:pPr marL="0" indent="0">
              <a:buNone/>
            </a:pPr>
            <a:endParaRPr lang="en-US" sz="2000" dirty="0"/>
          </a:p>
          <a:p>
            <a:pPr marL="0" indent="0">
              <a:buNone/>
            </a:pPr>
            <a:r>
              <a:rPr lang="en-US" sz="2000" dirty="0" smtClean="0"/>
              <a:t>There is a stigma attached to the free meals which deters some families from applying and some students from eating the meals for which they qualify.</a:t>
            </a:r>
          </a:p>
          <a:p>
            <a:pPr marL="0" indent="0">
              <a:buNone/>
            </a:pPr>
            <a:endParaRPr lang="en-US" sz="2000" dirty="0"/>
          </a:p>
          <a:p>
            <a:pPr marL="0" indent="0">
              <a:spcBef>
                <a:spcPts val="0"/>
              </a:spcBef>
              <a:buNone/>
            </a:pPr>
            <a:r>
              <a:rPr lang="en-US" sz="2000" dirty="0" smtClean="0"/>
              <a:t>Poor school districts believe they need </a:t>
            </a:r>
          </a:p>
          <a:p>
            <a:pPr marL="0" indent="0">
              <a:spcBef>
                <a:spcPts val="0"/>
              </a:spcBef>
              <a:buNone/>
            </a:pPr>
            <a:r>
              <a:rPr lang="en-US" sz="2000" dirty="0" smtClean="0"/>
              <a:t>junk food sales to subsidize federally </a:t>
            </a:r>
          </a:p>
          <a:p>
            <a:pPr marL="0" indent="0">
              <a:spcBef>
                <a:spcPts val="0"/>
              </a:spcBef>
              <a:buNone/>
            </a:pPr>
            <a:r>
              <a:rPr lang="en-US" sz="2000" dirty="0" smtClean="0"/>
              <a:t>regulated school lunches.  In reality, junk </a:t>
            </a:r>
          </a:p>
          <a:p>
            <a:pPr marL="0" indent="0">
              <a:spcBef>
                <a:spcPts val="0"/>
              </a:spcBef>
              <a:buNone/>
            </a:pPr>
            <a:r>
              <a:rPr lang="en-US" sz="2000" dirty="0" smtClean="0"/>
              <a:t>food sales bring in </a:t>
            </a:r>
            <a:r>
              <a:rPr lang="en-US" sz="2000" b="1" dirty="0" smtClean="0"/>
              <a:t>just 71%</a:t>
            </a:r>
            <a:r>
              <a:rPr lang="en-US" sz="2000" dirty="0" smtClean="0"/>
              <a:t> of the costs </a:t>
            </a:r>
          </a:p>
          <a:p>
            <a:pPr marL="0" indent="0">
              <a:spcBef>
                <a:spcPts val="0"/>
              </a:spcBef>
              <a:buNone/>
            </a:pPr>
            <a:r>
              <a:rPr lang="en-US" sz="2000" dirty="0" smtClean="0"/>
              <a:t>associated with offering them.</a:t>
            </a:r>
          </a:p>
          <a:p>
            <a:pPr marL="0" indent="0">
              <a:spcBef>
                <a:spcPts val="0"/>
              </a:spcBef>
              <a:buNone/>
            </a:pPr>
            <a:endParaRPr lang="en-US" sz="2000" dirty="0"/>
          </a:p>
          <a:p>
            <a:pPr marL="0" indent="0">
              <a:spcBef>
                <a:spcPts val="0"/>
              </a:spcBef>
              <a:buNone/>
            </a:pPr>
            <a:r>
              <a:rPr lang="en-US" sz="2000" dirty="0" smtClean="0"/>
              <a:t>(</a:t>
            </a:r>
            <a:r>
              <a:rPr lang="en-US" sz="2000" dirty="0" err="1" smtClean="0"/>
              <a:t>Poppendieck</a:t>
            </a:r>
            <a:r>
              <a:rPr lang="en-US" sz="2000" dirty="0" smtClean="0"/>
              <a:t> 2010)</a:t>
            </a:r>
          </a:p>
        </p:txBody>
      </p:sp>
      <p:pic>
        <p:nvPicPr>
          <p:cNvPr id="2050" name="Picture 2" descr="http://preview.turbosquid.com/Preview/Content_2009_07_13__19_43_20/grilled%20chicken%20breast%20copy.jpgf7631990-986b-4da4-a394-f0b65e075824Larg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3962400"/>
            <a:ext cx="1117600" cy="8382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4.bp.blogspot.com/-QpiEdeoEK3g/UH2w9ZYnIuI/AAAAAAAABcg/5tpZ5dgNZQU/s1600/tossed-green-salad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53893" y="3733800"/>
            <a:ext cx="1150864" cy="10668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kleinpeterdairy.com/thumbnail.aspx?image=/media/products/milk/hp_lowfat_ctn.jpg&amp;size=35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02698" y="3945925"/>
            <a:ext cx="927757" cy="93041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i.istockimg.com/file_thumbview_approve/3748993/2/stock-photo-3748993-empty-hot-dog-bu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78400" y="5181600"/>
            <a:ext cx="1371600" cy="77603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www.foodphotosite.com/images/fast_food/burger___fries/french-fries-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49999" y="5029200"/>
            <a:ext cx="1342925"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ecx.images-amazon.com/images/I/51uABZhLnEL._SL500_SL160_.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80433" y="5199105"/>
            <a:ext cx="942358" cy="777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52670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is funding for healthy lunch hard to get?</a:t>
            </a:r>
            <a:endParaRPr lang="en-US" dirty="0"/>
          </a:p>
        </p:txBody>
      </p:sp>
      <p:sp>
        <p:nvSpPr>
          <p:cNvPr id="3" name="Content Placeholder 2"/>
          <p:cNvSpPr>
            <a:spLocks noGrp="1"/>
          </p:cNvSpPr>
          <p:nvPr>
            <p:ph sz="quarter" idx="1"/>
          </p:nvPr>
        </p:nvSpPr>
        <p:spPr/>
        <p:txBody>
          <a:bodyPr>
            <a:normAutofit lnSpcReduction="10000"/>
          </a:bodyPr>
          <a:lstStyle/>
          <a:p>
            <a:pPr algn="ctr">
              <a:buNone/>
            </a:pPr>
            <a:endParaRPr lang="en-US" sz="3200" dirty="0" smtClean="0">
              <a:solidFill>
                <a:schemeClr val="tx2"/>
              </a:solidFill>
              <a:latin typeface="Arial Unicode MS" pitchFamily="34" charset="-128"/>
              <a:ea typeface="Arial Unicode MS" pitchFamily="34" charset="-128"/>
              <a:cs typeface="Arial Unicode MS" pitchFamily="34" charset="-128"/>
            </a:endParaRPr>
          </a:p>
          <a:p>
            <a:pPr algn="ctr">
              <a:buNone/>
            </a:pPr>
            <a:endParaRPr lang="en-US" sz="3200" dirty="0" smtClean="0">
              <a:solidFill>
                <a:schemeClr val="tx2"/>
              </a:solidFill>
              <a:latin typeface="Arial Unicode MS" pitchFamily="34" charset="-128"/>
              <a:ea typeface="Arial Unicode MS" pitchFamily="34" charset="-128"/>
              <a:cs typeface="Arial Unicode MS" pitchFamily="34" charset="-128"/>
            </a:endParaRPr>
          </a:p>
          <a:p>
            <a:pPr algn="ctr">
              <a:buNone/>
            </a:pPr>
            <a:endParaRPr lang="en-US" sz="3200" dirty="0" smtClean="0">
              <a:solidFill>
                <a:schemeClr val="tx2"/>
              </a:solidFill>
              <a:latin typeface="Arial Unicode MS" pitchFamily="34" charset="-128"/>
              <a:ea typeface="Arial Unicode MS" pitchFamily="34" charset="-128"/>
              <a:cs typeface="Arial Unicode MS" pitchFamily="34" charset="-128"/>
            </a:endParaRPr>
          </a:p>
          <a:p>
            <a:pPr algn="ctr">
              <a:buNone/>
            </a:pPr>
            <a:endParaRPr lang="en-US" sz="3200" dirty="0" smtClean="0">
              <a:solidFill>
                <a:schemeClr val="tx2"/>
              </a:solidFill>
              <a:latin typeface="Arial Unicode MS" pitchFamily="34" charset="-128"/>
              <a:ea typeface="Arial Unicode MS" pitchFamily="34" charset="-128"/>
              <a:cs typeface="Arial Unicode MS" pitchFamily="34" charset="-128"/>
            </a:endParaRPr>
          </a:p>
          <a:p>
            <a:pPr algn="ctr">
              <a:buNone/>
            </a:pPr>
            <a:endParaRPr lang="en-US" sz="3200" dirty="0" smtClean="0">
              <a:solidFill>
                <a:schemeClr val="tx2"/>
              </a:solidFill>
              <a:latin typeface="Arial Unicode MS" pitchFamily="34" charset="-128"/>
              <a:ea typeface="Arial Unicode MS" pitchFamily="34" charset="-128"/>
              <a:cs typeface="Arial Unicode MS" pitchFamily="34" charset="-128"/>
            </a:endParaRPr>
          </a:p>
          <a:p>
            <a:pPr algn="ctr">
              <a:buNone/>
            </a:pPr>
            <a:r>
              <a:rPr lang="en-US" sz="3200" dirty="0" smtClean="0">
                <a:solidFill>
                  <a:schemeClr val="tx2"/>
                </a:solidFill>
                <a:latin typeface="Arial Unicode MS" pitchFamily="34" charset="-128"/>
                <a:ea typeface="Arial Unicode MS" pitchFamily="34" charset="-128"/>
                <a:cs typeface="Arial Unicode MS" pitchFamily="34" charset="-128"/>
              </a:rPr>
              <a:t>	There are many in depth reasons why school systems have a difficult time receiving the adequate money for healthy breakfast and lunches for students.</a:t>
            </a:r>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600200"/>
            <a:ext cx="4010025" cy="24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support:</a:t>
            </a:r>
            <a:endParaRPr lang="en-US" dirty="0"/>
          </a:p>
        </p:txBody>
      </p:sp>
      <p:sp>
        <p:nvSpPr>
          <p:cNvPr id="3" name="Content Placeholder 2"/>
          <p:cNvSpPr>
            <a:spLocks noGrp="1"/>
          </p:cNvSpPr>
          <p:nvPr>
            <p:ph sz="quarter" idx="1"/>
          </p:nvPr>
        </p:nvSpPr>
        <p:spPr/>
        <p:txBody>
          <a:bodyPr>
            <a:normAutofit fontScale="77500" lnSpcReduction="20000"/>
          </a:bodyPr>
          <a:lstStyle/>
          <a:p>
            <a:pPr marL="285750" indent="-285750">
              <a:buFont typeface="Arial" pitchFamily="34" charset="0"/>
              <a:buChar char="•"/>
            </a:pPr>
            <a:r>
              <a:rPr lang="en-US" sz="3200" dirty="0" smtClean="0">
                <a:solidFill>
                  <a:schemeClr val="tx2"/>
                </a:solidFill>
                <a:latin typeface="Arial Unicode MS" pitchFamily="34" charset="-128"/>
                <a:ea typeface="Arial Unicode MS" pitchFamily="34" charset="-128"/>
                <a:cs typeface="Arial Unicode MS" pitchFamily="34" charset="-128"/>
              </a:rPr>
              <a:t>Funding for school lunches also differs from state to state.</a:t>
            </a:r>
          </a:p>
          <a:p>
            <a:pPr marL="285750" indent="-285750">
              <a:buFont typeface="Arial" pitchFamily="34" charset="0"/>
              <a:buChar char="•"/>
            </a:pPr>
            <a:endParaRPr lang="en-US" sz="3200" dirty="0" smtClean="0">
              <a:solidFill>
                <a:schemeClr val="tx2"/>
              </a:solidFill>
              <a:latin typeface="Arial Unicode MS" pitchFamily="34" charset="-128"/>
              <a:ea typeface="Arial Unicode MS" pitchFamily="34" charset="-128"/>
              <a:cs typeface="Arial Unicode MS" pitchFamily="34" charset="-128"/>
            </a:endParaRPr>
          </a:p>
          <a:p>
            <a:pPr marL="285750" indent="-285750">
              <a:buFont typeface="Arial" pitchFamily="34" charset="0"/>
              <a:buChar char="•"/>
            </a:pPr>
            <a:r>
              <a:rPr lang="en-US" sz="3200" dirty="0" smtClean="0">
                <a:solidFill>
                  <a:schemeClr val="tx2"/>
                </a:solidFill>
                <a:latin typeface="Arial Unicode MS" pitchFamily="34" charset="-128"/>
                <a:ea typeface="Arial Unicode MS" pitchFamily="34" charset="-128"/>
                <a:cs typeface="Arial Unicode MS" pitchFamily="34" charset="-128"/>
              </a:rPr>
              <a:t>Each individual state qualifies for different amounts of federal funding.</a:t>
            </a:r>
          </a:p>
          <a:p>
            <a:pPr marL="285750" indent="-285750">
              <a:buFont typeface="Arial" pitchFamily="34" charset="0"/>
              <a:buChar char="•"/>
            </a:pPr>
            <a:endParaRPr lang="en-US" sz="3200" dirty="0" smtClean="0">
              <a:solidFill>
                <a:schemeClr val="tx2"/>
              </a:solidFill>
              <a:latin typeface="Arial Unicode MS" pitchFamily="34" charset="-128"/>
              <a:ea typeface="Arial Unicode MS" pitchFamily="34" charset="-128"/>
              <a:cs typeface="Arial Unicode MS" pitchFamily="34" charset="-128"/>
            </a:endParaRPr>
          </a:p>
          <a:p>
            <a:pPr marL="285750" indent="-285750">
              <a:buFont typeface="Arial" pitchFamily="34" charset="0"/>
              <a:buChar char="•"/>
            </a:pPr>
            <a:r>
              <a:rPr lang="en-US" sz="3200" dirty="0" smtClean="0">
                <a:solidFill>
                  <a:schemeClr val="tx2"/>
                </a:solidFill>
                <a:latin typeface="Arial Unicode MS" pitchFamily="34" charset="-128"/>
                <a:ea typeface="Arial Unicode MS" pitchFamily="34" charset="-128"/>
                <a:cs typeface="Arial Unicode MS" pitchFamily="34" charset="-128"/>
              </a:rPr>
              <a:t>Families must apply individually and prove their income in order to receive assistance. </a:t>
            </a:r>
          </a:p>
          <a:p>
            <a:pPr marL="285750" indent="-285750">
              <a:buFont typeface="Arial" pitchFamily="34" charset="0"/>
              <a:buChar char="•"/>
            </a:pPr>
            <a:endParaRPr lang="en-US" sz="3200" dirty="0" smtClean="0">
              <a:solidFill>
                <a:schemeClr val="tx2"/>
              </a:solidFill>
              <a:latin typeface="Arial Unicode MS" pitchFamily="34" charset="-128"/>
              <a:ea typeface="Arial Unicode MS" pitchFamily="34" charset="-128"/>
              <a:cs typeface="Arial Unicode MS" pitchFamily="34" charset="-128"/>
            </a:endParaRPr>
          </a:p>
          <a:p>
            <a:pPr marL="285750" indent="-285750">
              <a:buFont typeface="Arial" pitchFamily="34" charset="0"/>
              <a:buChar char="•"/>
            </a:pPr>
            <a:r>
              <a:rPr lang="en-US" sz="3200" dirty="0" smtClean="0">
                <a:solidFill>
                  <a:schemeClr val="tx2"/>
                </a:solidFill>
                <a:latin typeface="Arial Unicode MS" pitchFamily="34" charset="-128"/>
                <a:ea typeface="Arial Unicode MS" pitchFamily="34" charset="-128"/>
                <a:cs typeface="Arial Unicode MS" pitchFamily="34" charset="-128"/>
              </a:rPr>
              <a:t>Or depending on their neighborhood, they could just qualify by their residential status if it is considered an area of concentrated poverty.</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support:</a:t>
            </a:r>
            <a:endParaRPr lang="en-US" dirty="0"/>
          </a:p>
        </p:txBody>
      </p:sp>
      <p:sp>
        <p:nvSpPr>
          <p:cNvPr id="3" name="Content Placeholder 2"/>
          <p:cNvSpPr>
            <a:spLocks noGrp="1"/>
          </p:cNvSpPr>
          <p:nvPr>
            <p:ph sz="quarter" idx="1"/>
          </p:nvPr>
        </p:nvSpPr>
        <p:spPr/>
        <p:txBody>
          <a:bodyPr>
            <a:normAutofit/>
          </a:bodyPr>
          <a:lstStyle/>
          <a:p>
            <a:pPr marL="342900" indent="-342900">
              <a:buFont typeface="Arial" pitchFamily="34" charset="0"/>
              <a:buChar char="•"/>
            </a:pPr>
            <a:r>
              <a:rPr lang="en-US" sz="2400" dirty="0" smtClean="0">
                <a:solidFill>
                  <a:schemeClr val="tx2"/>
                </a:solidFill>
                <a:latin typeface="Arial Unicode MS" pitchFamily="34" charset="-128"/>
                <a:ea typeface="Arial Unicode MS" pitchFamily="34" charset="-128"/>
                <a:cs typeface="Arial Unicode MS" pitchFamily="34" charset="-128"/>
              </a:rPr>
              <a:t>One of the main supporters for school lunches is from The National School Lunch Program (NSLP). NSLP is a federally assisted meal program which assists public schools. </a:t>
            </a:r>
          </a:p>
          <a:p>
            <a:endParaRPr lang="en-US" sz="2400" dirty="0" smtClean="0">
              <a:solidFill>
                <a:schemeClr val="tx2"/>
              </a:solidFill>
              <a:latin typeface="Arial Unicode MS" pitchFamily="34" charset="-128"/>
              <a:ea typeface="Arial Unicode MS" pitchFamily="34" charset="-128"/>
              <a:cs typeface="Arial Unicode MS" pitchFamily="34" charset="-128"/>
            </a:endParaRPr>
          </a:p>
          <a:p>
            <a:pPr marL="342900" indent="-342900">
              <a:buFont typeface="Arial" pitchFamily="34" charset="0"/>
              <a:buChar char="•"/>
            </a:pPr>
            <a:r>
              <a:rPr lang="en-US" sz="2400" dirty="0" smtClean="0">
                <a:solidFill>
                  <a:schemeClr val="tx2"/>
                </a:solidFill>
                <a:latin typeface="Arial Unicode MS" pitchFamily="34" charset="-128"/>
                <a:ea typeface="Arial Unicode MS" pitchFamily="34" charset="-128"/>
                <a:cs typeface="Arial Unicode MS" pitchFamily="34" charset="-128"/>
              </a:rPr>
              <a:t>They provide financial assistance for nutritionally balanced, low-cost or free lunches to students. </a:t>
            </a:r>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4419600"/>
            <a:ext cx="4876800" cy="2156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support:</a:t>
            </a:r>
            <a:endParaRPr lang="en-US" dirty="0"/>
          </a:p>
        </p:txBody>
      </p:sp>
      <p:sp>
        <p:nvSpPr>
          <p:cNvPr id="3" name="Content Placeholder 2"/>
          <p:cNvSpPr>
            <a:spLocks noGrp="1"/>
          </p:cNvSpPr>
          <p:nvPr>
            <p:ph sz="quarter" idx="1"/>
          </p:nvPr>
        </p:nvSpPr>
        <p:spPr/>
        <p:txBody>
          <a:bodyPr>
            <a:normAutofit/>
          </a:bodyPr>
          <a:lstStyle/>
          <a:p>
            <a:pPr marL="285750" indent="-285750">
              <a:buFont typeface="Arial" pitchFamily="34" charset="0"/>
              <a:buChar char="•"/>
            </a:pPr>
            <a:r>
              <a:rPr lang="en-US" sz="2400" dirty="0" smtClean="0">
                <a:solidFill>
                  <a:schemeClr val="tx2"/>
                </a:solidFill>
                <a:latin typeface="Arial Unicode MS" pitchFamily="34" charset="-128"/>
                <a:ea typeface="Arial Unicode MS" pitchFamily="34" charset="-128"/>
                <a:cs typeface="Arial Unicode MS" pitchFamily="34" charset="-128"/>
              </a:rPr>
              <a:t>Taxes that are collected from each individual town also contribute to their school systems lunch program.</a:t>
            </a:r>
          </a:p>
          <a:p>
            <a:pPr marL="285750" indent="-285750">
              <a:buFont typeface="Arial" pitchFamily="34" charset="0"/>
              <a:buChar char="•"/>
            </a:pPr>
            <a:endParaRPr lang="en-US" sz="2400" dirty="0" smtClean="0">
              <a:latin typeface="Arial Unicode MS" pitchFamily="34" charset="-128"/>
              <a:ea typeface="Arial Unicode MS" pitchFamily="34" charset="-128"/>
              <a:cs typeface="Arial Unicode MS" pitchFamily="34" charset="-128"/>
            </a:endParaRPr>
          </a:p>
          <a:p>
            <a:pPr marL="285750" indent="-285750">
              <a:buFont typeface="Arial" pitchFamily="34" charset="0"/>
              <a:buChar char="•"/>
            </a:pPr>
            <a:r>
              <a:rPr lang="en-US" sz="2400" dirty="0" smtClean="0">
                <a:solidFill>
                  <a:schemeClr val="tx2"/>
                </a:solidFill>
                <a:latin typeface="Arial Unicode MS" pitchFamily="34" charset="-128"/>
                <a:ea typeface="Arial Unicode MS" pitchFamily="34" charset="-128"/>
                <a:cs typeface="Arial Unicode MS" pitchFamily="34" charset="-128"/>
              </a:rPr>
              <a:t>This makes it difficult when school systems are trying to increase their funding for school lunch programs because tax payers are constantly seeing their own personal taxes rise.</a:t>
            </a:r>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4114800"/>
            <a:ext cx="2530258"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57200" y="5562600"/>
            <a:ext cx="3352800" cy="1292662"/>
          </a:xfrm>
          <a:prstGeom prst="rect">
            <a:avLst/>
          </a:prstGeom>
          <a:noFill/>
        </p:spPr>
        <p:txBody>
          <a:bodyPr wrap="square" rtlCol="0">
            <a:spAutoFit/>
          </a:bodyPr>
          <a:lstStyle/>
          <a:p>
            <a:r>
              <a:rPr lang="en-US" sz="1200" dirty="0" smtClean="0">
                <a:latin typeface="Arial Unicode MS" pitchFamily="34" charset="-128"/>
                <a:ea typeface="Arial Unicode MS" pitchFamily="34" charset="-128"/>
                <a:cs typeface="Arial Unicode MS" pitchFamily="34" charset="-128"/>
              </a:rPr>
              <a:t>Citations:</a:t>
            </a:r>
          </a:p>
          <a:p>
            <a:r>
              <a:rPr lang="en-US" sz="1200" dirty="0" smtClean="0">
                <a:latin typeface="Arial Unicode MS" pitchFamily="34" charset="-128"/>
                <a:ea typeface="Arial Unicode MS" pitchFamily="34" charset="-128"/>
                <a:cs typeface="Arial Unicode MS" pitchFamily="34" charset="-128"/>
              </a:rPr>
              <a:t>David N Bass, Stanford University (2010). </a:t>
            </a:r>
            <a:r>
              <a:rPr lang="en-US" sz="1200" i="1" dirty="0" smtClean="0">
                <a:latin typeface="Arial Unicode MS" pitchFamily="34" charset="-128"/>
                <a:ea typeface="Arial Unicode MS" pitchFamily="34" charset="-128"/>
                <a:cs typeface="Arial Unicode MS" pitchFamily="34" charset="-128"/>
              </a:rPr>
              <a:t>Fraud in the Lunchroom?</a:t>
            </a:r>
            <a:r>
              <a:rPr lang="en-US" sz="1200" dirty="0" smtClean="0">
                <a:latin typeface="Arial Unicode MS" pitchFamily="34" charset="-128"/>
                <a:ea typeface="Arial Unicode MS" pitchFamily="34" charset="-128"/>
                <a:cs typeface="Arial Unicode MS" pitchFamily="34" charset="-128"/>
              </a:rPr>
              <a:t>. [ONLINE] Available at: http://www.educationnext.org. [Last Accessed 20 November 2012].</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85800"/>
            <a:ext cx="7162800" cy="4524315"/>
          </a:xfrm>
          <a:prstGeom prst="rect">
            <a:avLst/>
          </a:prstGeom>
          <a:noFill/>
        </p:spPr>
        <p:txBody>
          <a:bodyPr wrap="square" rtlCol="0">
            <a:spAutoFit/>
          </a:bodyPr>
          <a:lstStyle/>
          <a:p>
            <a:pPr marL="285750" indent="-285750">
              <a:buFont typeface="Arial" pitchFamily="34" charset="0"/>
              <a:buChar char="•"/>
            </a:pPr>
            <a:r>
              <a:rPr lang="en-US" sz="2400" dirty="0" smtClean="0">
                <a:solidFill>
                  <a:schemeClr val="tx2"/>
                </a:solidFill>
                <a:latin typeface="Arial Unicode MS" pitchFamily="34" charset="-128"/>
                <a:ea typeface="Arial Unicode MS" pitchFamily="34" charset="-128"/>
                <a:cs typeface="Arial Unicode MS" pitchFamily="34" charset="-128"/>
              </a:rPr>
              <a:t>Even though there are many students that are in need of lunch assistance, they are not always receiving the help they need.</a:t>
            </a:r>
          </a:p>
          <a:p>
            <a:pPr marL="285750" indent="-285750">
              <a:buFont typeface="Arial" pitchFamily="34" charset="0"/>
              <a:buChar char="•"/>
            </a:pPr>
            <a:endParaRPr lang="en-US" sz="2400" dirty="0" smtClean="0">
              <a:solidFill>
                <a:schemeClr val="tx2"/>
              </a:solidFill>
              <a:latin typeface="Arial Unicode MS" pitchFamily="34" charset="-128"/>
              <a:ea typeface="Arial Unicode MS" pitchFamily="34" charset="-128"/>
              <a:cs typeface="Arial Unicode MS" pitchFamily="34" charset="-128"/>
            </a:endParaRPr>
          </a:p>
          <a:p>
            <a:pPr marL="285750" indent="-285750">
              <a:buFont typeface="Arial" pitchFamily="34" charset="0"/>
              <a:buChar char="•"/>
            </a:pPr>
            <a:r>
              <a:rPr lang="en-US" sz="2400" dirty="0" smtClean="0">
                <a:solidFill>
                  <a:schemeClr val="tx2"/>
                </a:solidFill>
                <a:latin typeface="Arial Unicode MS" pitchFamily="34" charset="-128"/>
                <a:ea typeface="Arial Unicode MS" pitchFamily="34" charset="-128"/>
                <a:cs typeface="Arial Unicode MS" pitchFamily="34" charset="-128"/>
              </a:rPr>
              <a:t>Although there is federal, state and local support, funding does not always reach those that are most in need.</a:t>
            </a:r>
          </a:p>
          <a:p>
            <a:pPr marL="285750" indent="-285750">
              <a:buFont typeface="Arial" pitchFamily="34" charset="0"/>
              <a:buChar char="•"/>
            </a:pPr>
            <a:endParaRPr lang="en-US" sz="2400" dirty="0">
              <a:solidFill>
                <a:schemeClr val="tx2"/>
              </a:solidFill>
              <a:latin typeface="Arial Unicode MS" pitchFamily="34" charset="-128"/>
              <a:ea typeface="Arial Unicode MS" pitchFamily="34" charset="-128"/>
              <a:cs typeface="Arial Unicode MS" pitchFamily="34" charset="-128"/>
            </a:endParaRPr>
          </a:p>
          <a:p>
            <a:pPr marL="285750" indent="-285750">
              <a:buFont typeface="Arial" pitchFamily="34" charset="0"/>
              <a:buChar char="•"/>
            </a:pPr>
            <a:r>
              <a:rPr lang="en-US" sz="2400" dirty="0" smtClean="0">
                <a:solidFill>
                  <a:schemeClr val="tx2"/>
                </a:solidFill>
                <a:latin typeface="Arial Unicode MS" pitchFamily="34" charset="-128"/>
                <a:ea typeface="Arial Unicode MS" pitchFamily="34" charset="-128"/>
                <a:cs typeface="Arial Unicode MS" pitchFamily="34" charset="-128"/>
              </a:rPr>
              <a:t>Many school systems do their best do help support students in need, but if the support is not coming from the top, it is hard to get the results needed at the bottom.</a:t>
            </a:r>
            <a:endParaRPr lang="en-US" sz="2400" dirty="0">
              <a:solidFill>
                <a:schemeClr val="tx2"/>
              </a:solidFill>
              <a:latin typeface="Arial Unicode MS" pitchFamily="34" charset="-128"/>
              <a:ea typeface="Arial Unicode MS" pitchFamily="34" charset="-128"/>
              <a:cs typeface="Arial Unicode MS" pitchFamily="34" charset="-12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4953000"/>
            <a:ext cx="3124200" cy="1729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6359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impact of nutrition on student performance?</a:t>
            </a:r>
            <a:endParaRPr lang="en-US" dirty="0"/>
          </a:p>
        </p:txBody>
      </p:sp>
      <p:sp>
        <p:nvSpPr>
          <p:cNvPr id="3" name="Content Placeholder 2"/>
          <p:cNvSpPr>
            <a:spLocks noGrp="1"/>
          </p:cNvSpPr>
          <p:nvPr>
            <p:ph sz="quarter" idx="1"/>
          </p:nvPr>
        </p:nvSpPr>
        <p:spPr/>
        <p:txBody>
          <a:bodyPr>
            <a:normAutofit fontScale="85000" lnSpcReduction="20000"/>
          </a:bodyPr>
          <a:lstStyle/>
          <a:p>
            <a:r>
              <a:rPr lang="en-US" sz="3200" dirty="0" smtClean="0">
                <a:solidFill>
                  <a:sysClr val="windowText" lastClr="000000"/>
                </a:solidFill>
              </a:rPr>
              <a:t>High prevalence for obesity and puts children at risk for chronic diseases such as:</a:t>
            </a:r>
          </a:p>
          <a:p>
            <a:pPr lvl="1"/>
            <a:r>
              <a:rPr lang="en-US" dirty="0" smtClean="0">
                <a:solidFill>
                  <a:sysClr val="windowText" lastClr="000000"/>
                </a:solidFill>
              </a:rPr>
              <a:t> </a:t>
            </a:r>
            <a:r>
              <a:rPr lang="en-US" sz="2800" dirty="0" smtClean="0">
                <a:solidFill>
                  <a:sysClr val="windowText" lastClr="000000"/>
                </a:solidFill>
              </a:rPr>
              <a:t>Diabetes</a:t>
            </a:r>
          </a:p>
          <a:p>
            <a:pPr lvl="1"/>
            <a:r>
              <a:rPr lang="en-US" sz="2800" dirty="0" smtClean="0">
                <a:solidFill>
                  <a:sysClr val="windowText" lastClr="000000"/>
                </a:solidFill>
              </a:rPr>
              <a:t>Cancer</a:t>
            </a:r>
          </a:p>
          <a:p>
            <a:pPr lvl="1"/>
            <a:r>
              <a:rPr lang="en-US" sz="2800" dirty="0" smtClean="0">
                <a:solidFill>
                  <a:sysClr val="windowText" lastClr="000000"/>
                </a:solidFill>
              </a:rPr>
              <a:t>Heart Disease</a:t>
            </a:r>
          </a:p>
          <a:p>
            <a:pPr lvl="1"/>
            <a:r>
              <a:rPr lang="en-US" sz="2800" dirty="0" smtClean="0">
                <a:solidFill>
                  <a:sysClr val="windowText" lastClr="000000"/>
                </a:solidFill>
              </a:rPr>
              <a:t>Stroke</a:t>
            </a:r>
          </a:p>
          <a:p>
            <a:pPr>
              <a:buFont typeface="Arial" pitchFamily="34" charset="0"/>
              <a:buChar char="•"/>
            </a:pPr>
            <a:endParaRPr lang="en-US" sz="3200" dirty="0" smtClean="0">
              <a:solidFill>
                <a:sysClr val="windowText" lastClr="000000"/>
              </a:solidFill>
            </a:endParaRPr>
          </a:p>
          <a:p>
            <a:r>
              <a:rPr lang="en-US" sz="3200" dirty="0" smtClean="0">
                <a:solidFill>
                  <a:sysClr val="windowText" lastClr="000000"/>
                </a:solidFill>
              </a:rPr>
              <a:t>Increases healthcare costs</a:t>
            </a:r>
          </a:p>
          <a:p>
            <a:r>
              <a:rPr lang="en-US" sz="3200" dirty="0" smtClean="0">
                <a:solidFill>
                  <a:sysClr val="windowText" lastClr="000000"/>
                </a:solidFill>
              </a:rPr>
              <a:t>Threatens to reduce life expectancy</a:t>
            </a:r>
          </a:p>
          <a:p>
            <a:r>
              <a:rPr lang="en-US" sz="3200" dirty="0" smtClean="0">
                <a:solidFill>
                  <a:sysClr val="windowText" lastClr="000000"/>
                </a:solidFill>
              </a:rPr>
              <a:t>Youngsters are increasingly showing signs of poor health and display poor health choices.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3200" dirty="0" smtClean="0"/>
              <a:t>Healthy children learn better!</a:t>
            </a:r>
          </a:p>
          <a:p>
            <a:r>
              <a:rPr lang="en-US" sz="3200" dirty="0" smtClean="0"/>
              <a:t>When children go hungry or undernourished, they manifest a number of behaviors including:</a:t>
            </a:r>
          </a:p>
          <a:p>
            <a:pPr lvl="1"/>
            <a:r>
              <a:rPr lang="en-US" dirty="0" smtClean="0"/>
              <a:t> - irritability, apathy, and physical inactivity</a:t>
            </a:r>
          </a:p>
          <a:p>
            <a:r>
              <a:rPr lang="en-US" sz="3500" dirty="0" smtClean="0"/>
              <a:t>This has a great impact on learning, students will have little energy and exhibit difficulty concentrating</a:t>
            </a:r>
          </a:p>
          <a:p>
            <a:r>
              <a:rPr lang="en-US" sz="3200" dirty="0" smtClean="0"/>
              <a:t>Hungry students:</a:t>
            </a:r>
          </a:p>
          <a:p>
            <a:pPr lvl="1"/>
            <a:r>
              <a:rPr lang="en-US" dirty="0" smtClean="0"/>
              <a:t>-increased risk for infection -&gt; likely to miss school-&gt; fall behind in class work</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Obesity</a:t>
            </a:r>
            <a:endParaRPr lang="en-US" dirty="0"/>
          </a:p>
        </p:txBody>
      </p:sp>
      <p:sp>
        <p:nvSpPr>
          <p:cNvPr id="3" name="Content Placeholder 2"/>
          <p:cNvSpPr>
            <a:spLocks noGrp="1"/>
          </p:cNvSpPr>
          <p:nvPr>
            <p:ph sz="quarter" idx="1"/>
          </p:nvPr>
        </p:nvSpPr>
        <p:spPr/>
        <p:txBody>
          <a:bodyPr>
            <a:normAutofit/>
          </a:bodyPr>
          <a:lstStyle/>
          <a:p>
            <a:r>
              <a:rPr lang="en-US" sz="2800" dirty="0" smtClean="0"/>
              <a:t>Obesity is the nations most common form of poor nutrition.</a:t>
            </a:r>
          </a:p>
          <a:p>
            <a:r>
              <a:rPr lang="en-US" sz="2800" dirty="0" smtClean="0"/>
              <a:t>There are long term physical complications</a:t>
            </a:r>
          </a:p>
          <a:p>
            <a:r>
              <a:rPr lang="en-US" sz="2800" dirty="0" smtClean="0"/>
              <a:t>Obese students suffer both psychological and social consequences.</a:t>
            </a:r>
          </a:p>
          <a:p>
            <a:r>
              <a:rPr lang="en-US" sz="2800" dirty="0" smtClean="0"/>
              <a:t>Even very young children attribute undesirable social characteristics to their obese peers.</a:t>
            </a:r>
          </a:p>
          <a:p>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programs</a:t>
            </a:r>
            <a:endParaRPr lang="en-US" dirty="0"/>
          </a:p>
        </p:txBody>
      </p:sp>
      <p:sp>
        <p:nvSpPr>
          <p:cNvPr id="3" name="Content Placeholder 2"/>
          <p:cNvSpPr>
            <a:spLocks noGrp="1"/>
          </p:cNvSpPr>
          <p:nvPr>
            <p:ph sz="quarter" idx="1"/>
          </p:nvPr>
        </p:nvSpPr>
        <p:spPr/>
        <p:txBody>
          <a:bodyPr>
            <a:normAutofit fontScale="92500"/>
          </a:bodyPr>
          <a:lstStyle/>
          <a:p>
            <a:r>
              <a:rPr lang="en-US" dirty="0" smtClean="0"/>
              <a:t>Risks to self esteem and ostracism have been demonstrated to pose a negative effect on learning.</a:t>
            </a:r>
          </a:p>
          <a:p>
            <a:r>
              <a:rPr lang="en-US" dirty="0" smtClean="0"/>
              <a:t>In response to inadequate nutritional status of the youth, two programs, National School Lunch and the Breakfast Program were initiated. </a:t>
            </a:r>
          </a:p>
          <a:p>
            <a:r>
              <a:rPr lang="en-US" dirty="0" smtClean="0"/>
              <a:t>For many children, nutritionally sound meals provided by school based food service professionals constitute the majority of their daily food supply.</a:t>
            </a:r>
          </a:p>
          <a:p>
            <a:r>
              <a:rPr lang="en-US" dirty="0" smtClean="0"/>
              <a:t>School Breakfast Program constitutes the primary source of nutrition for many children.</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programs in schools</a:t>
            </a:r>
            <a:endParaRPr lang="en-US" dirty="0"/>
          </a:p>
        </p:txBody>
      </p:sp>
      <p:sp>
        <p:nvSpPr>
          <p:cNvPr id="3" name="Content Placeholder 2"/>
          <p:cNvSpPr>
            <a:spLocks noGrp="1"/>
          </p:cNvSpPr>
          <p:nvPr>
            <p:ph sz="quarter" idx="1"/>
          </p:nvPr>
        </p:nvSpPr>
        <p:spPr/>
        <p:txBody>
          <a:bodyPr>
            <a:normAutofit/>
          </a:bodyPr>
          <a:lstStyle/>
          <a:p>
            <a:r>
              <a:rPr lang="en-US" dirty="0" smtClean="0"/>
              <a:t>Multiple programs designed provide food at low cost or free for children</a:t>
            </a:r>
          </a:p>
          <a:p>
            <a:r>
              <a:rPr lang="en-US" dirty="0" smtClean="0"/>
              <a:t>National School Lunch Act- 1946</a:t>
            </a:r>
          </a:p>
          <a:p>
            <a:r>
              <a:rPr lang="en-US" dirty="0" smtClean="0"/>
              <a:t>Schools receive money if they participate</a:t>
            </a:r>
          </a:p>
          <a:p>
            <a:r>
              <a:rPr lang="en-US" dirty="0" smtClean="0"/>
              <a:t>National School Lunch Program serves 30.5 million children per day</a:t>
            </a:r>
          </a:p>
          <a:p>
            <a:pPr lvl="1"/>
            <a:r>
              <a:rPr lang="en-US" dirty="0" smtClean="0"/>
              <a:t>$8.7 billion in 2007</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School Lunch Program</a:t>
            </a:r>
            <a:endParaRPr lang="en-US" dirty="0"/>
          </a:p>
        </p:txBody>
      </p:sp>
      <p:sp>
        <p:nvSpPr>
          <p:cNvPr id="3" name="Content Placeholder 2"/>
          <p:cNvSpPr>
            <a:spLocks noGrp="1"/>
          </p:cNvSpPr>
          <p:nvPr>
            <p:ph sz="quarter" idx="1"/>
          </p:nvPr>
        </p:nvSpPr>
        <p:spPr/>
        <p:txBody>
          <a:bodyPr>
            <a:normAutofit/>
          </a:bodyPr>
          <a:lstStyle/>
          <a:p>
            <a:r>
              <a:rPr lang="en-US" dirty="0" smtClean="0"/>
              <a:t>Created in 1946</a:t>
            </a:r>
          </a:p>
          <a:p>
            <a:r>
              <a:rPr lang="en-US" dirty="0" smtClean="0"/>
              <a:t>Federal nutrition assistance program</a:t>
            </a:r>
          </a:p>
          <a:p>
            <a:pPr lvl="1"/>
            <a:r>
              <a:rPr lang="en-US" dirty="0" smtClean="0"/>
              <a:t>101,000 public and non-profit private schools and residential care institutions</a:t>
            </a:r>
          </a:p>
          <a:p>
            <a:r>
              <a:rPr lang="en-US" dirty="0" smtClean="0"/>
              <a:t>Regulated by Food and Nutrition Service of the United States Department of Agriculture (USDA)</a:t>
            </a:r>
          </a:p>
          <a:p>
            <a:r>
              <a:rPr lang="en-US" dirty="0" smtClean="0"/>
              <a:t>Includes: School Breakfast Program, Snack Program, a Child and Adult Care Feeding Program and the Summer Food Service Program</a:t>
            </a:r>
            <a:endParaRPr lang="en-US" dirty="0"/>
          </a:p>
        </p:txBody>
      </p:sp>
      <p:pic>
        <p:nvPicPr>
          <p:cNvPr id="4" name="Picture 3" descr="images.jpg"/>
          <p:cNvPicPr>
            <a:picLocks noChangeAspect="1"/>
          </p:cNvPicPr>
          <p:nvPr/>
        </p:nvPicPr>
        <p:blipFill>
          <a:blip r:embed="rId2"/>
          <a:stretch>
            <a:fillRect/>
          </a:stretch>
        </p:blipFill>
        <p:spPr>
          <a:xfrm>
            <a:off x="6400800" y="1066800"/>
            <a:ext cx="2322871" cy="16002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sz="quarter" idx="1"/>
          </p:nvPr>
        </p:nvSpPr>
        <p:spPr/>
        <p:txBody>
          <a:bodyPr/>
          <a:lstStyle/>
          <a:p>
            <a:r>
              <a:rPr lang="en-US" dirty="0" smtClean="0"/>
              <a:t> Schools receive cash subsidies, reimbursed for snacks, and donated commodities from the USDA per each meal served</a:t>
            </a:r>
          </a:p>
          <a:p>
            <a:pPr lvl="1"/>
            <a:r>
              <a:rPr lang="en-US" dirty="0" smtClean="0"/>
              <a:t>lunches must meet Federal requirements, schools must offer free or reduced price lunches to eligible children</a:t>
            </a:r>
          </a:p>
          <a:p>
            <a:r>
              <a:rPr lang="en-US" dirty="0" smtClean="0"/>
              <a:t> Dietary Guidelines for Americans</a:t>
            </a:r>
          </a:p>
          <a:p>
            <a:pPr lvl="1"/>
            <a:r>
              <a:rPr lang="en-US" dirty="0" smtClean="0"/>
              <a:t>decisions about foods and the preparation are made by local food authorities</a:t>
            </a:r>
            <a:endParaRPr lang="en-US" dirty="0"/>
          </a:p>
        </p:txBody>
      </p:sp>
      <p:pic>
        <p:nvPicPr>
          <p:cNvPr id="4" name="Picture 3" descr="dietaryguidelines1.jpg"/>
          <p:cNvPicPr>
            <a:picLocks noChangeAspect="1"/>
          </p:cNvPicPr>
          <p:nvPr/>
        </p:nvPicPr>
        <p:blipFill>
          <a:blip r:embed="rId2"/>
          <a:stretch>
            <a:fillRect/>
          </a:stretch>
        </p:blipFill>
        <p:spPr>
          <a:xfrm>
            <a:off x="5181600" y="4800600"/>
            <a:ext cx="2590800" cy="186617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programs</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Team Nutrition</a:t>
            </a:r>
          </a:p>
          <a:p>
            <a:pPr lvl="1"/>
            <a:r>
              <a:rPr lang="en-US" dirty="0" smtClean="0"/>
              <a:t>Education on proper nutrition and exercise</a:t>
            </a:r>
          </a:p>
          <a:p>
            <a:r>
              <a:rPr lang="en-US" dirty="0" smtClean="0"/>
              <a:t>Special Milk Program</a:t>
            </a:r>
          </a:p>
          <a:p>
            <a:pPr lvl="1"/>
            <a:r>
              <a:rPr lang="en-US" dirty="0" smtClean="0"/>
              <a:t>provides milk to children in schools who do not participate in other Federal meal service programs. </a:t>
            </a:r>
          </a:p>
          <a:p>
            <a:r>
              <a:rPr lang="en-US" dirty="0" smtClean="0"/>
              <a:t>Eat Smart. Play Hard.</a:t>
            </a:r>
          </a:p>
          <a:p>
            <a:pPr lvl="1"/>
            <a:r>
              <a:rPr lang="en-US" dirty="0" smtClean="0"/>
              <a:t>“encourage and teach children, parents, and caregivers to eat healthy and be physically active every day. ”</a:t>
            </a:r>
          </a:p>
          <a:p>
            <a:r>
              <a:rPr lang="en-US" dirty="0" smtClean="0"/>
              <a:t>Eat Smart- Farm Fresh!</a:t>
            </a:r>
          </a:p>
          <a:p>
            <a:pPr lvl="1"/>
            <a:r>
              <a:rPr lang="en-US" dirty="0" smtClean="0"/>
              <a:t>planting and tending school gardens, educating </a:t>
            </a:r>
          </a:p>
          <a:p>
            <a:pPr lvl="1">
              <a:buNone/>
            </a:pPr>
            <a:r>
              <a:rPr lang="en-US" dirty="0" smtClean="0"/>
              <a:t>children about nutrition, and of course, purchasing </a:t>
            </a:r>
          </a:p>
          <a:p>
            <a:pPr lvl="1">
              <a:buNone/>
            </a:pPr>
            <a:r>
              <a:rPr lang="en-US" dirty="0" smtClean="0"/>
              <a:t>fresh, locally-grown farm products.</a:t>
            </a:r>
          </a:p>
        </p:txBody>
      </p:sp>
      <p:pic>
        <p:nvPicPr>
          <p:cNvPr id="4" name="Picture 3" descr="TNLogo.jpg"/>
          <p:cNvPicPr>
            <a:picLocks noChangeAspect="1"/>
          </p:cNvPicPr>
          <p:nvPr/>
        </p:nvPicPr>
        <p:blipFill>
          <a:blip r:embed="rId3"/>
          <a:stretch>
            <a:fillRect/>
          </a:stretch>
        </p:blipFill>
        <p:spPr>
          <a:xfrm>
            <a:off x="6934200" y="1066800"/>
            <a:ext cx="1658112" cy="1432560"/>
          </a:xfrm>
          <a:prstGeom prst="rect">
            <a:avLst/>
          </a:prstGeom>
        </p:spPr>
      </p:pic>
      <p:pic>
        <p:nvPicPr>
          <p:cNvPr id="5" name="Picture 4" descr="eat_smart_play_hard.gif"/>
          <p:cNvPicPr>
            <a:picLocks noChangeAspect="1"/>
          </p:cNvPicPr>
          <p:nvPr/>
        </p:nvPicPr>
        <p:blipFill>
          <a:blip r:embed="rId4"/>
          <a:stretch>
            <a:fillRect/>
          </a:stretch>
        </p:blipFill>
        <p:spPr>
          <a:xfrm>
            <a:off x="5181600" y="228600"/>
            <a:ext cx="1295400" cy="1295400"/>
          </a:xfrm>
          <a:prstGeom prst="rect">
            <a:avLst/>
          </a:prstGeom>
        </p:spPr>
      </p:pic>
      <p:pic>
        <p:nvPicPr>
          <p:cNvPr id="6" name="Picture 5" descr="146279557.JPG"/>
          <p:cNvPicPr>
            <a:picLocks noChangeAspect="1"/>
          </p:cNvPicPr>
          <p:nvPr/>
        </p:nvPicPr>
        <p:blipFill>
          <a:blip r:embed="rId5"/>
          <a:srcRect l="28389" t="25556" r="28389" b="24444"/>
          <a:stretch>
            <a:fillRect/>
          </a:stretch>
        </p:blipFill>
        <p:spPr>
          <a:xfrm>
            <a:off x="7315200" y="4343400"/>
            <a:ext cx="1473200" cy="22098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TotalTime>
  <Words>894</Words>
  <Application>Microsoft Office PowerPoint</Application>
  <PresentationFormat>On-screen Show (4:3)</PresentationFormat>
  <Paragraphs>149</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Median</vt:lpstr>
      <vt:lpstr>Nutrition and student performance</vt:lpstr>
      <vt:lpstr>What is the impact of nutrition on student performance?</vt:lpstr>
      <vt:lpstr>Continued…</vt:lpstr>
      <vt:lpstr>Obesity</vt:lpstr>
      <vt:lpstr>School programs</vt:lpstr>
      <vt:lpstr>Food programs in schools</vt:lpstr>
      <vt:lpstr>National School Lunch Program</vt:lpstr>
      <vt:lpstr>Continued…</vt:lpstr>
      <vt:lpstr>Other programs</vt:lpstr>
      <vt:lpstr>Pros and cons</vt:lpstr>
      <vt:lpstr>Steps toward success </vt:lpstr>
      <vt:lpstr>Nutrition in Schools: Why Poor Schools Face Greater Challenges</vt:lpstr>
      <vt:lpstr>Poor Students are More Likely to be Overweight or Obese</vt:lpstr>
      <vt:lpstr>Myths About School Food</vt:lpstr>
      <vt:lpstr>Why is funding for healthy lunch hard to get?</vt:lpstr>
      <vt:lpstr>State support:</vt:lpstr>
      <vt:lpstr>Federal support:</vt:lpstr>
      <vt:lpstr>Local support: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the impact of nutrition on student performance?</dc:title>
  <dc:creator>Nathaniel</dc:creator>
  <cp:lastModifiedBy>Katie</cp:lastModifiedBy>
  <cp:revision>27</cp:revision>
  <dcterms:created xsi:type="dcterms:W3CDTF">2012-11-25T23:18:44Z</dcterms:created>
  <dcterms:modified xsi:type="dcterms:W3CDTF">2012-12-03T02:25:36Z</dcterms:modified>
</cp:coreProperties>
</file>